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" charset="1" panose="00000500000000000000"/>
      <p:regular r:id="rId10"/>
    </p:embeddedFont>
    <p:embeddedFont>
      <p:font typeface="HK Grotesk Bold" charset="1" panose="00000800000000000000"/>
      <p:regular r:id="rId11"/>
    </p:embeddedFont>
    <p:embeddedFont>
      <p:font typeface="HK Grotesk Italics" charset="1" panose="00000500000000000000"/>
      <p:regular r:id="rId12"/>
    </p:embeddedFont>
    <p:embeddedFont>
      <p:font typeface="HK Grotesk Bold Italics" charset="1" panose="00000800000000000000"/>
      <p:regular r:id="rId13"/>
    </p:embeddedFont>
    <p:embeddedFont>
      <p:font typeface="HK Grotesk Light" charset="1" panose="00000400000000000000"/>
      <p:regular r:id="rId14"/>
    </p:embeddedFont>
    <p:embeddedFont>
      <p:font typeface="HK Grotesk Light Italics" charset="1" panose="00000400000000000000"/>
      <p:regular r:id="rId15"/>
    </p:embeddedFont>
    <p:embeddedFont>
      <p:font typeface="HK Grotesk Medium" charset="1" panose="00000600000000000000"/>
      <p:regular r:id="rId16"/>
    </p:embeddedFont>
    <p:embeddedFont>
      <p:font typeface="HK Grotesk Medium Italics" charset="1" panose="00000600000000000000"/>
      <p:regular r:id="rId17"/>
    </p:embeddedFont>
    <p:embeddedFont>
      <p:font typeface="HK Grotesk Semi-Bold" charset="1" panose="00000700000000000000"/>
      <p:regular r:id="rId18"/>
    </p:embeddedFont>
    <p:embeddedFont>
      <p:font typeface="HK Grotesk Semi-Bold Italics" charset="1" panose="000007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37" Target="slides/slide1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14" Target="../media/image33.png" Type="http://schemas.openxmlformats.org/officeDocument/2006/relationships/image"/><Relationship Id="rId15" Target="../media/image34.svg" Type="http://schemas.openxmlformats.org/officeDocument/2006/relationships/image"/><Relationship Id="rId16" Target="../media/image35.png" Type="http://schemas.openxmlformats.org/officeDocument/2006/relationships/image"/><Relationship Id="rId17" Target="../media/image36.svg" Type="http://schemas.openxmlformats.org/officeDocument/2006/relationships/image"/><Relationship Id="rId18" Target="../media/image37.png" Type="http://schemas.openxmlformats.org/officeDocument/2006/relationships/image"/><Relationship Id="rId19" Target="../media/image38.svg" Type="http://schemas.openxmlformats.org/officeDocument/2006/relationships/image"/><Relationship Id="rId2" Target="../media/image21.png" Type="http://schemas.openxmlformats.org/officeDocument/2006/relationships/image"/><Relationship Id="rId20" Target="../media/image39.png" Type="http://schemas.openxmlformats.org/officeDocument/2006/relationships/image"/><Relationship Id="rId21" Target="../media/image40.svg" Type="http://schemas.openxmlformats.org/officeDocument/2006/relationships/image"/><Relationship Id="rId22" Target="../media/image7.png" Type="http://schemas.openxmlformats.org/officeDocument/2006/relationships/image"/><Relationship Id="rId23" Target="../media/image8.svg" Type="http://schemas.openxmlformats.org/officeDocument/2006/relationships/image"/><Relationship Id="rId24" Target="../media/image41.png" Type="http://schemas.openxmlformats.org/officeDocument/2006/relationships/image"/><Relationship Id="rId25" Target="../media/image42.svg" Type="http://schemas.openxmlformats.org/officeDocument/2006/relationships/image"/><Relationship Id="rId26" Target="../media/image43.png" Type="http://schemas.openxmlformats.org/officeDocument/2006/relationships/image"/><Relationship Id="rId27" Target="../media/image44.svg" Type="http://schemas.openxmlformats.org/officeDocument/2006/relationships/image"/><Relationship Id="rId28" Target="../media/image45.png" Type="http://schemas.openxmlformats.org/officeDocument/2006/relationships/image"/><Relationship Id="rId29" Target="../media/image46.svg" Type="http://schemas.openxmlformats.org/officeDocument/2006/relationships/image"/><Relationship Id="rId3" Target="../media/image22.svg" Type="http://schemas.openxmlformats.org/officeDocument/2006/relationships/image"/><Relationship Id="rId30" Target="../media/image47.png" Type="http://schemas.openxmlformats.org/officeDocument/2006/relationships/image"/><Relationship Id="rId31" Target="../media/image48.svg" Type="http://schemas.openxmlformats.org/officeDocument/2006/relationships/image"/><Relationship Id="rId32" Target="../media/image49.png" Type="http://schemas.openxmlformats.org/officeDocument/2006/relationships/image"/><Relationship Id="rId33" Target="../media/image50.svg" Type="http://schemas.openxmlformats.org/officeDocument/2006/relationships/image"/><Relationship Id="rId34" Target="../media/image5.png" Type="http://schemas.openxmlformats.org/officeDocument/2006/relationships/image"/><Relationship Id="rId35" Target="../media/image6.svg" Type="http://schemas.openxmlformats.org/officeDocument/2006/relationships/image"/><Relationship Id="rId36" Target="../media/image51.png" Type="http://schemas.openxmlformats.org/officeDocument/2006/relationships/image"/><Relationship Id="rId37" Target="../media/image52.svg" Type="http://schemas.openxmlformats.org/officeDocument/2006/relationships/image"/><Relationship Id="rId38" Target="../media/image53.png" Type="http://schemas.openxmlformats.org/officeDocument/2006/relationships/image"/><Relationship Id="rId39" Target="../media/image54.svg" Type="http://schemas.openxmlformats.org/officeDocument/2006/relationships/image"/><Relationship Id="rId4" Target="../media/image23.png" Type="http://schemas.openxmlformats.org/officeDocument/2006/relationships/image"/><Relationship Id="rId40" Target="../media/image55.png" Type="http://schemas.openxmlformats.org/officeDocument/2006/relationships/image"/><Relationship Id="rId41" Target="../media/image56.svg" Type="http://schemas.openxmlformats.org/officeDocument/2006/relationships/image"/><Relationship Id="rId42" Target="../media/image57.png" Type="http://schemas.openxmlformats.org/officeDocument/2006/relationships/image"/><Relationship Id="rId43" Target="../media/image58.svg" Type="http://schemas.openxmlformats.org/officeDocument/2006/relationships/image"/><Relationship Id="rId44" Target="../media/image59.png" Type="http://schemas.openxmlformats.org/officeDocument/2006/relationships/image"/><Relationship Id="rId45" Target="../media/image60.svg" Type="http://schemas.openxmlformats.org/officeDocument/2006/relationships/image"/><Relationship Id="rId46" Target="../media/image61.png" Type="http://schemas.openxmlformats.org/officeDocument/2006/relationships/image"/><Relationship Id="rId47" Target="../media/image62.svg" Type="http://schemas.openxmlformats.org/officeDocument/2006/relationships/image"/><Relationship Id="rId48" Target="../media/image63.png" Type="http://schemas.openxmlformats.org/officeDocument/2006/relationships/image"/><Relationship Id="rId49" Target="../media/image64.sv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67605" y="3604306"/>
            <a:ext cx="11552789" cy="3078389"/>
            <a:chOff x="0" y="0"/>
            <a:chExt cx="15403719" cy="410451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40688"/>
              <a:ext cx="15403719" cy="225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87"/>
                </a:lnSpc>
              </a:pPr>
              <a:r>
                <a:rPr lang="en-US" sz="11624" spc="-116">
                  <a:solidFill>
                    <a:srgbClr val="FFFFFF"/>
                  </a:solidFill>
                  <a:latin typeface="HK Grotesk Semi-Bold"/>
                </a:rPr>
                <a:t>gree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492196" y="3431066"/>
              <a:ext cx="12419328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Light"/>
                </a:rPr>
                <a:t>Legal Contracts on Web3</a:t>
              </a:r>
            </a:p>
          </p:txBody>
        </p:sp>
        <p:sp>
          <p:nvSpPr>
            <p:cNvPr name="AutoShape 5" id="5"/>
            <p:cNvSpPr/>
            <p:nvPr/>
          </p:nvSpPr>
          <p:spPr>
            <a:xfrm>
              <a:off x="886169" y="2836101"/>
              <a:ext cx="13631380" cy="0"/>
            </a:xfrm>
            <a:prstGeom prst="line">
              <a:avLst/>
            </a:prstGeom>
            <a:ln cap="rnd" w="63500">
              <a:solidFill>
                <a:srgbClr val="343434"/>
              </a:solidFill>
              <a:prstDash val="sysDot"/>
              <a:headEnd type="none" len="sm" w="sm"/>
              <a:tailEnd type="none" len="sm" w="sm"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738535" y="2364268"/>
            <a:ext cx="2810930" cy="1088596"/>
          </a:xfrm>
          <a:custGeom>
            <a:avLst/>
            <a:gdLst/>
            <a:ahLst/>
            <a:cxnLst/>
            <a:rect r="r" b="b" t="t" l="l"/>
            <a:pathLst>
              <a:path h="1088596" w="2810930">
                <a:moveTo>
                  <a:pt x="0" y="0"/>
                </a:moveTo>
                <a:lnTo>
                  <a:pt x="2810930" y="0"/>
                </a:lnTo>
                <a:lnTo>
                  <a:pt x="2810930" y="1088596"/>
                </a:lnTo>
                <a:lnTo>
                  <a:pt x="0" y="1088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3434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12456" y="3116796"/>
            <a:ext cx="6286535" cy="4053408"/>
            <a:chOff x="0" y="0"/>
            <a:chExt cx="8382047" cy="540454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2690863"/>
              <a:ext cx="303148" cy="303148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EC8CA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3848207"/>
              <a:ext cx="303148" cy="303148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EC8CA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4968677"/>
              <a:ext cx="303148" cy="303148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EC8CA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-104775"/>
              <a:ext cx="8382047" cy="1118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HK Grotesk Medium"/>
                </a:rPr>
                <a:t>Direkt Rakipler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811148" y="2500994"/>
              <a:ext cx="6794853" cy="6257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HK Grotesk Light"/>
                </a:rPr>
                <a:t>Ceyhan Giyim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811148" y="3658338"/>
              <a:ext cx="6794853" cy="6257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HK Grotesk Light"/>
                </a:rPr>
                <a:t>Eksen Süpermarket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811148" y="4778808"/>
              <a:ext cx="6794853" cy="6257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HK Grotesk Light"/>
                </a:rPr>
                <a:t>Atmaca Grup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36609" y="3116796"/>
            <a:ext cx="6286535" cy="4053408"/>
            <a:chOff x="0" y="0"/>
            <a:chExt cx="8382047" cy="5404544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2690863"/>
              <a:ext cx="303148" cy="303148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EC8CA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3848207"/>
              <a:ext cx="303148" cy="303148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EC8CA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4968677"/>
              <a:ext cx="303148" cy="303148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4EC8CA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803404" y="2500994"/>
              <a:ext cx="6814915" cy="6257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HK Grotesk Light"/>
                </a:rPr>
                <a:t>Badem E-Alışveriş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803404" y="3658338"/>
              <a:ext cx="6814915" cy="6257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HK Grotesk Light"/>
                </a:rPr>
                <a:t>Reyhan Alışveriş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803404" y="4778808"/>
              <a:ext cx="6814915" cy="6257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HK Grotesk Light"/>
                </a:rPr>
                <a:t>Guru Teslimat Grubu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104775"/>
              <a:ext cx="8382047" cy="1118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HK Grotesk Medium"/>
                </a:rPr>
                <a:t>Dolaylı Rakipler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rot="-5400000">
            <a:off x="6085131" y="5119687"/>
            <a:ext cx="5965338" cy="0"/>
          </a:xfrm>
          <a:prstGeom prst="line">
            <a:avLst/>
          </a:prstGeom>
          <a:ln cap="rnd" w="47625">
            <a:solidFill>
              <a:srgbClr val="1B1B1B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02142" y="4585335"/>
            <a:ext cx="11083717" cy="110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HK Grotesk Semi-Bold"/>
              </a:rPr>
              <a:t>Rekabet Avantajları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804500" y="1817834"/>
            <a:ext cx="7454800" cy="76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FFFFFF"/>
                </a:solidFill>
                <a:latin typeface="HK Grotesk Light"/>
              </a:rPr>
              <a:t>Canlı video yayını seçeneğimiz Sanal Gerçeklik ve Artırılmış Gerçeklik teknolojilerinden yararlanmaktadır.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774797"/>
            <a:ext cx="6398005" cy="451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 spc="-29">
                <a:solidFill>
                  <a:srgbClr val="4EC8CA"/>
                </a:solidFill>
                <a:latin typeface="HK Grotesk Semi-Bold"/>
              </a:rPr>
              <a:t>Üstün teknoloji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804500" y="3888357"/>
            <a:ext cx="7454800" cy="76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FFFFFF"/>
                </a:solidFill>
                <a:latin typeface="HK Grotesk Light"/>
              </a:rPr>
              <a:t>Büyük alışveriş mağazaları ile rekabet etmeme </a:t>
            </a:r>
          </a:p>
          <a:p>
            <a:pPr>
              <a:lnSpc>
                <a:spcPts val="3079"/>
              </a:lnSpc>
            </a:pPr>
            <a:r>
              <a:rPr lang="en-US" sz="2200">
                <a:solidFill>
                  <a:srgbClr val="FFFFFF"/>
                </a:solidFill>
                <a:latin typeface="HK Grotesk Light"/>
              </a:rPr>
              <a:t>anlaşmalarımız var.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709359"/>
            <a:ext cx="6398005" cy="451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 spc="-29">
                <a:solidFill>
                  <a:srgbClr val="4EC8CA"/>
                </a:solidFill>
                <a:latin typeface="HK Grotesk Semi-Bold"/>
              </a:rPr>
              <a:t>Önemli markalarla ortaklıklar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04500" y="5958880"/>
            <a:ext cx="7454800" cy="76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FFFFFF"/>
                </a:solidFill>
                <a:latin typeface="HK Grotesk Light"/>
              </a:rPr>
              <a:t>Kullanıcılar müşteri veya özel alışveriş arkadaşı olarak kolayca kaydolabilir.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006505"/>
            <a:ext cx="6398005" cy="451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 spc="-29">
                <a:solidFill>
                  <a:srgbClr val="4EC8CA"/>
                </a:solidFill>
                <a:latin typeface="HK Grotesk Semi-Bold"/>
              </a:rPr>
              <a:t>Kullanımı kolay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04639" y="8029404"/>
            <a:ext cx="7454800" cy="768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FFFFFF"/>
                </a:solidFill>
                <a:latin typeface="HK Grotesk Light"/>
              </a:rPr>
              <a:t>Yaşlılar ve bedensel engelli müşteriler için ücretsiz hizmetler sunuyoruz.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986367"/>
            <a:ext cx="6398005" cy="451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 spc="-29">
                <a:solidFill>
                  <a:srgbClr val="4EC8CA"/>
                </a:solidFill>
                <a:latin typeface="HK Grotesk Semi-Bold"/>
              </a:rPr>
              <a:t>Toplumsal sorumluluk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1028700" y="3239493"/>
            <a:ext cx="16230739" cy="0"/>
          </a:xfrm>
          <a:prstGeom prst="line">
            <a:avLst/>
          </a:prstGeom>
          <a:ln cap="rnd" w="47625">
            <a:solidFill>
              <a:srgbClr val="34343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838728" y="5310016"/>
            <a:ext cx="16230739" cy="0"/>
          </a:xfrm>
          <a:prstGeom prst="line">
            <a:avLst/>
          </a:prstGeom>
          <a:ln cap="rnd" w="47625">
            <a:solidFill>
              <a:srgbClr val="34343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0">
            <a:off x="838728" y="7380540"/>
            <a:ext cx="16230739" cy="0"/>
          </a:xfrm>
          <a:prstGeom prst="line">
            <a:avLst/>
          </a:prstGeom>
          <a:ln cap="rnd" w="47625">
            <a:solidFill>
              <a:srgbClr val="343434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3434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3207" y="2139089"/>
            <a:ext cx="11003686" cy="1096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39"/>
              </a:lnSpc>
            </a:pPr>
            <a:r>
              <a:rPr lang="en-US" sz="7199">
                <a:solidFill>
                  <a:srgbClr val="FFFFFF"/>
                </a:solidFill>
                <a:latin typeface="HK Grotesk Semi-Bold"/>
              </a:rPr>
              <a:t>Rekabet Yaklaşımı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4955271"/>
            <a:ext cx="4514276" cy="1619753"/>
            <a:chOff x="0" y="0"/>
            <a:chExt cx="6019034" cy="215967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148673"/>
              <a:ext cx="6019034" cy="962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5"/>
                </a:lnSpc>
              </a:pPr>
              <a:r>
                <a:rPr lang="en-US" sz="2104">
                  <a:solidFill>
                    <a:srgbClr val="FFFFFF"/>
                  </a:solidFill>
                  <a:latin typeface="HK Grotesk Light"/>
                </a:rPr>
                <a:t>Yeni teknolojiler her zaman operasyonlarımızın omurgası olacaktır.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9525"/>
              <a:ext cx="6019034" cy="611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-30">
                  <a:solidFill>
                    <a:srgbClr val="4EC8CA"/>
                  </a:solidFill>
                  <a:latin typeface="HK Grotesk Semi-Bold"/>
                </a:rPr>
                <a:t>Teknolojiler geliştirmek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886862" y="4845040"/>
            <a:ext cx="4514276" cy="1840216"/>
            <a:chOff x="0" y="0"/>
            <a:chExt cx="6019034" cy="245362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933207"/>
              <a:ext cx="6019034" cy="1371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11"/>
                </a:lnSpc>
              </a:pPr>
              <a:r>
                <a:rPr lang="en-US" sz="2008">
                  <a:solidFill>
                    <a:srgbClr val="FFFFFF"/>
                  </a:solidFill>
                  <a:latin typeface="HK Grotesk Light"/>
                </a:rPr>
                <a:t>Müşteriler ve teslimat ortaklarının hizmetimize son derece kolay bir şekilde kaydolmalarını sağlamak istiyoruz.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"/>
              <a:ext cx="6019034" cy="611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-30">
                  <a:solidFill>
                    <a:srgbClr val="4EC8CA"/>
                  </a:solidFill>
                  <a:latin typeface="HK Grotesk Semi-Bold"/>
                </a:rPr>
                <a:t>Herkes için kolay alışveriş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745024" y="4841228"/>
            <a:ext cx="4514276" cy="1847841"/>
            <a:chOff x="0" y="0"/>
            <a:chExt cx="6019034" cy="246378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33849"/>
              <a:ext cx="6019034" cy="15299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HK Grotesk Light"/>
                </a:rPr>
                <a:t>Resmi uzaktan alışveriş ortakları olarak markalar ve şirketlerle karantina dönemine özel anlaşmalar.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6019034" cy="540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78"/>
                </a:lnSpc>
              </a:pPr>
              <a:r>
                <a:rPr lang="en-US" sz="2648" spc="-26">
                  <a:solidFill>
                    <a:srgbClr val="4EC8CA"/>
                  </a:solidFill>
                  <a:latin typeface="HK Grotesk Semi-Bold"/>
                </a:rPr>
                <a:t>Marka Ortaklarını Genişletmek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rot="-5400000">
            <a:off x="4314403" y="6217585"/>
            <a:ext cx="3801033" cy="0"/>
          </a:xfrm>
          <a:prstGeom prst="line">
            <a:avLst/>
          </a:prstGeom>
          <a:ln cap="rnd" w="47625">
            <a:solidFill>
              <a:srgbClr val="1B1B1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-5400000">
            <a:off x="10172565" y="6217585"/>
            <a:ext cx="3801033" cy="0"/>
          </a:xfrm>
          <a:prstGeom prst="line">
            <a:avLst/>
          </a:prstGeom>
          <a:ln cap="rnd" w="47625">
            <a:solidFill>
              <a:srgbClr val="1B1B1B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371600"/>
            <a:ext cx="15160735" cy="1761252"/>
            <a:chOff x="0" y="0"/>
            <a:chExt cx="20214314" cy="234833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20214314" cy="1458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FFFFFF"/>
                  </a:solidFill>
                  <a:latin typeface="HK Grotesk Semi-Bold"/>
                </a:rPr>
                <a:t>İş Modelimiz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25613"/>
              <a:ext cx="1840755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HK Grotesk Light"/>
                </a:rPr>
                <a:t>Bunlar müşterilerimize sunmayı planladığımız kademeli planlar.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833577" y="4197107"/>
            <a:ext cx="10355858" cy="38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FFFFFF"/>
                </a:solidFill>
                <a:latin typeface="HK Grotesk Light"/>
              </a:rPr>
              <a:t>Hizmetlerimizi yalnızca bir kez kullanması gereken müşteriler için.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293916"/>
            <a:ext cx="4042877" cy="37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4EC8CA"/>
                </a:solidFill>
                <a:latin typeface="HK Grotesk Light"/>
              </a:rPr>
              <a:t>TEK SEFERLİK ÖDEME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33577" y="6171176"/>
            <a:ext cx="10355858" cy="38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FFFFFF"/>
                </a:solidFill>
                <a:latin typeface="HK Grotesk Light"/>
              </a:rPr>
              <a:t>Perakende ihtiyaçları için özel bir alışveriş danışmanı isteyen müşteriler için.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176837"/>
            <a:ext cx="4042877" cy="764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4EC8CA"/>
                </a:solidFill>
                <a:latin typeface="HK Grotesk Light"/>
              </a:rPr>
              <a:t>AYLIK ABONELİK 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4EC8CA"/>
                </a:solidFill>
                <a:latin typeface="HK Grotesk Light"/>
              </a:rPr>
              <a:t>(BİREYSEL PLAN)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5833577" y="5353072"/>
            <a:ext cx="10355858" cy="0"/>
          </a:xfrm>
          <a:prstGeom prst="line">
            <a:avLst/>
          </a:prstGeom>
          <a:ln cap="rnd" w="47625">
            <a:solidFill>
              <a:srgbClr val="34343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5833577" y="8145245"/>
            <a:ext cx="10355858" cy="77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FFFFFF"/>
                </a:solidFill>
                <a:latin typeface="HK Grotesk Light"/>
              </a:rPr>
              <a:t>Ailenin tüm bireylerinin market ihtiyaçları için özel bir alışveriş danışmanı isteyen müşteriler için.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150906"/>
            <a:ext cx="4042877" cy="764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4EC8CA"/>
                </a:solidFill>
                <a:latin typeface="HK Grotesk Light"/>
              </a:rPr>
              <a:t>AYLIK ABONELİK 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4EC8CA"/>
                </a:solidFill>
                <a:latin typeface="HK Grotesk Light"/>
              </a:rPr>
              <a:t>(AİLE PLANI)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5833577" y="7327141"/>
            <a:ext cx="10355858" cy="0"/>
          </a:xfrm>
          <a:prstGeom prst="line">
            <a:avLst/>
          </a:prstGeom>
          <a:ln cap="rnd" w="47625">
            <a:solidFill>
              <a:srgbClr val="343434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4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34487"/>
            <a:ext cx="4096224" cy="0"/>
          </a:xfrm>
          <a:prstGeom prst="line">
            <a:avLst/>
          </a:prstGeom>
          <a:ln cap="rnd" w="47625">
            <a:solidFill>
              <a:srgbClr val="1B1B1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6515689" y="9234487"/>
            <a:ext cx="4096224" cy="0"/>
          </a:xfrm>
          <a:prstGeom prst="line">
            <a:avLst/>
          </a:prstGeom>
          <a:ln cap="rnd" w="47625">
            <a:solidFill>
              <a:srgbClr val="1B1B1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2116978" y="9234487"/>
            <a:ext cx="4096224" cy="0"/>
          </a:xfrm>
          <a:prstGeom prst="line">
            <a:avLst/>
          </a:prstGeom>
          <a:ln cap="rnd" w="47625">
            <a:solidFill>
              <a:srgbClr val="1B1B1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540903"/>
            <a:ext cx="4096224" cy="2365679"/>
          </a:xfrm>
          <a:custGeom>
            <a:avLst/>
            <a:gdLst/>
            <a:ahLst/>
            <a:cxnLst/>
            <a:rect r="r" b="b" t="t" l="l"/>
            <a:pathLst>
              <a:path h="2365679" w="4096224">
                <a:moveTo>
                  <a:pt x="0" y="0"/>
                </a:moveTo>
                <a:lnTo>
                  <a:pt x="4096224" y="0"/>
                </a:lnTo>
                <a:lnTo>
                  <a:pt x="4096224" y="2365679"/>
                </a:lnTo>
                <a:lnTo>
                  <a:pt x="0" y="2365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17" r="0" b="-7717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7583040"/>
            <a:ext cx="3890860" cy="907152"/>
            <a:chOff x="0" y="0"/>
            <a:chExt cx="5187813" cy="120953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5187813" cy="494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4EC8CA"/>
                  </a:solidFill>
                  <a:latin typeface="HK Grotesk Light"/>
                </a:rPr>
                <a:t>KÜBRA DEFNE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16874"/>
              <a:ext cx="5187813" cy="494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HK Grotesk Light"/>
                </a:rPr>
                <a:t>İcra Kurulu Başkanı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515689" y="7583040"/>
            <a:ext cx="3890860" cy="907152"/>
            <a:chOff x="0" y="0"/>
            <a:chExt cx="5187813" cy="120953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5187813" cy="494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4EC8CA"/>
                  </a:solidFill>
                  <a:latin typeface="HK Grotesk Light"/>
                </a:rPr>
                <a:t>AYŞE KEREM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16874"/>
              <a:ext cx="5187813" cy="494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HK Grotesk Light"/>
                </a:rPr>
                <a:t>Operasyon Şefi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116978" y="7583040"/>
            <a:ext cx="3890860" cy="907152"/>
            <a:chOff x="0" y="0"/>
            <a:chExt cx="5187813" cy="120953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5187813" cy="494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4EC8CA"/>
                  </a:solidFill>
                  <a:latin typeface="HK Grotesk Light"/>
                </a:rPr>
                <a:t>ELA PINARLI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16874"/>
              <a:ext cx="5187813" cy="494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HK Grotesk Light"/>
                </a:rPr>
                <a:t>Baş Ürün Sorumlusu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515689" y="4540903"/>
            <a:ext cx="4096224" cy="2365679"/>
          </a:xfrm>
          <a:custGeom>
            <a:avLst/>
            <a:gdLst/>
            <a:ahLst/>
            <a:cxnLst/>
            <a:rect r="r" b="b" t="t" l="l"/>
            <a:pathLst>
              <a:path h="2365679" w="4096224">
                <a:moveTo>
                  <a:pt x="0" y="0"/>
                </a:moveTo>
                <a:lnTo>
                  <a:pt x="4096224" y="0"/>
                </a:lnTo>
                <a:lnTo>
                  <a:pt x="4096224" y="2365679"/>
                </a:lnTo>
                <a:lnTo>
                  <a:pt x="0" y="2365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468" r="0" b="-85971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116978" y="4540903"/>
            <a:ext cx="4096224" cy="2365679"/>
          </a:xfrm>
          <a:custGeom>
            <a:avLst/>
            <a:gdLst/>
            <a:ahLst/>
            <a:cxnLst/>
            <a:rect r="r" b="b" t="t" l="l"/>
            <a:pathLst>
              <a:path h="2365679" w="4096224">
                <a:moveTo>
                  <a:pt x="0" y="0"/>
                </a:moveTo>
                <a:lnTo>
                  <a:pt x="4096224" y="0"/>
                </a:lnTo>
                <a:lnTo>
                  <a:pt x="4096224" y="2365679"/>
                </a:lnTo>
                <a:lnTo>
                  <a:pt x="0" y="2365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803" t="-105632" r="0" b="-121114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803875"/>
            <a:ext cx="8115300" cy="1096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HK Grotesk Semi-Bold"/>
              </a:rPr>
              <a:t>Ekiple Tanışın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7800890" y="6619977"/>
            <a:ext cx="7286420" cy="0"/>
          </a:xfrm>
          <a:prstGeom prst="line">
            <a:avLst/>
          </a:prstGeom>
          <a:ln cap="rnd" w="47625">
            <a:solidFill>
              <a:srgbClr val="343434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325710" y="3000580"/>
            <a:ext cx="236780" cy="23678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EC8C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174512" y="2953723"/>
            <a:ext cx="4240718" cy="1077371"/>
            <a:chOff x="0" y="0"/>
            <a:chExt cx="5654291" cy="143649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820115"/>
              <a:ext cx="5654291" cy="6163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-30">
                  <a:solidFill>
                    <a:srgbClr val="FFFFFF"/>
                  </a:solidFill>
                  <a:latin typeface="HK Grotesk Semi-Bold"/>
                </a:rPr>
                <a:t>B Serisi Finansman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5654291" cy="4882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4EC8CA"/>
                  </a:solidFill>
                  <a:latin typeface="HK Grotesk Light"/>
                </a:rPr>
                <a:t>2025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325710" y="5495404"/>
            <a:ext cx="236780" cy="23678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EC8CA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174512" y="5448547"/>
            <a:ext cx="4240718" cy="1077371"/>
            <a:chOff x="0" y="0"/>
            <a:chExt cx="5654291" cy="143649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820115"/>
              <a:ext cx="5654291" cy="6163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-30">
                  <a:solidFill>
                    <a:srgbClr val="FFFFFF"/>
                  </a:solidFill>
                  <a:latin typeface="HK Grotesk Semi-Bold"/>
                </a:rPr>
                <a:t>C Serisi Finansman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5654291" cy="4882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4EC8CA"/>
                  </a:solidFill>
                  <a:latin typeface="HK Grotesk Light"/>
                </a:rPr>
                <a:t>2027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325710" y="7990228"/>
            <a:ext cx="236780" cy="236780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EC8CA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174512" y="7943371"/>
            <a:ext cx="4240718" cy="1077371"/>
            <a:chOff x="0" y="0"/>
            <a:chExt cx="5654291" cy="143649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820115"/>
              <a:ext cx="5654291" cy="6163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-30">
                  <a:solidFill>
                    <a:srgbClr val="FFFFFF"/>
                  </a:solidFill>
                  <a:latin typeface="HK Grotesk Semi-Bold"/>
                </a:rPr>
                <a:t>Özel Finansman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47625"/>
              <a:ext cx="5654291" cy="4882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4EC8CA"/>
                  </a:solidFill>
                  <a:latin typeface="HK Grotesk Light"/>
                </a:rPr>
                <a:t>2028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2953723"/>
            <a:ext cx="7228561" cy="1761252"/>
            <a:chOff x="0" y="0"/>
            <a:chExt cx="9638082" cy="234833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0"/>
              <a:ext cx="9638082" cy="12608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473"/>
                </a:lnSpc>
              </a:pPr>
              <a:r>
                <a:rPr lang="en-US" sz="6227">
                  <a:solidFill>
                    <a:srgbClr val="FFFFFF"/>
                  </a:solidFill>
                  <a:latin typeface="HK Grotesk Semi-Bold"/>
                </a:rPr>
                <a:t>Gelecek Yol Haritası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725613"/>
              <a:ext cx="8776629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HK Grotesk Light"/>
                </a:rPr>
                <a:t>Hedefimiz tam burası.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4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712" t="0" r="-1203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227768"/>
            <a:ext cx="6879074" cy="110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HK Grotesk Semi-Bold"/>
              </a:rPr>
              <a:t>İletişime Geçin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43219" y="4535005"/>
            <a:ext cx="6262510" cy="419685"/>
            <a:chOff x="0" y="0"/>
            <a:chExt cx="8350013" cy="5595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12700"/>
              <a:ext cx="546880" cy="546880"/>
            </a:xfrm>
            <a:custGeom>
              <a:avLst/>
              <a:gdLst/>
              <a:ahLst/>
              <a:cxnLst/>
              <a:rect r="r" b="b" t="t" l="l"/>
              <a:pathLst>
                <a:path h="546880" w="546880">
                  <a:moveTo>
                    <a:pt x="0" y="0"/>
                  </a:moveTo>
                  <a:lnTo>
                    <a:pt x="546880" y="0"/>
                  </a:lnTo>
                  <a:lnTo>
                    <a:pt x="546880" y="546880"/>
                  </a:lnTo>
                  <a:lnTo>
                    <a:pt x="0" y="5468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592240" y="-47625"/>
              <a:ext cx="6757774" cy="4882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HK Grotesk Light"/>
                </a:rPr>
                <a:t>0123 456 78 90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43219" y="6170276"/>
            <a:ext cx="6262510" cy="330494"/>
            <a:chOff x="0" y="0"/>
            <a:chExt cx="8350013" cy="4406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44735"/>
              <a:ext cx="489706" cy="351189"/>
            </a:xfrm>
            <a:custGeom>
              <a:avLst/>
              <a:gdLst/>
              <a:ahLst/>
              <a:cxnLst/>
              <a:rect r="r" b="b" t="t" l="l"/>
              <a:pathLst>
                <a:path h="351189" w="489706">
                  <a:moveTo>
                    <a:pt x="0" y="0"/>
                  </a:moveTo>
                  <a:lnTo>
                    <a:pt x="489706" y="0"/>
                  </a:lnTo>
                  <a:lnTo>
                    <a:pt x="489706" y="351189"/>
                  </a:lnTo>
                  <a:lnTo>
                    <a:pt x="0" y="351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592240" y="-47625"/>
              <a:ext cx="6757774" cy="4882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HK Grotesk Light"/>
                </a:rPr>
                <a:t>MERHABA@HARIKASITE.COM.TR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43219" y="7716355"/>
            <a:ext cx="6262510" cy="330494"/>
            <a:chOff x="0" y="0"/>
            <a:chExt cx="8350013" cy="44065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19918"/>
              <a:ext cx="566715" cy="400822"/>
            </a:xfrm>
            <a:custGeom>
              <a:avLst/>
              <a:gdLst/>
              <a:ahLst/>
              <a:cxnLst/>
              <a:rect r="r" b="b" t="t" l="l"/>
              <a:pathLst>
                <a:path h="400822" w="566715">
                  <a:moveTo>
                    <a:pt x="0" y="0"/>
                  </a:moveTo>
                  <a:lnTo>
                    <a:pt x="566715" y="0"/>
                  </a:lnTo>
                  <a:lnTo>
                    <a:pt x="566715" y="400823"/>
                  </a:lnTo>
                  <a:lnTo>
                    <a:pt x="0" y="400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592240" y="-47625"/>
              <a:ext cx="6757774" cy="4882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HK Grotesk Light"/>
                </a:rPr>
                <a:t>WWW.HARIKASITE.COM.TR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rot="0">
            <a:off x="1028700" y="5538670"/>
            <a:ext cx="6477029" cy="0"/>
          </a:xfrm>
          <a:prstGeom prst="line">
            <a:avLst/>
          </a:prstGeom>
          <a:ln cap="rnd" w="47625">
            <a:solidFill>
              <a:srgbClr val="1B1B1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0">
            <a:off x="1028700" y="7084750"/>
            <a:ext cx="6477029" cy="0"/>
          </a:xfrm>
          <a:prstGeom prst="line">
            <a:avLst/>
          </a:prstGeom>
          <a:ln cap="rnd" w="47625">
            <a:solidFill>
              <a:srgbClr val="1B1B1B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91303" y="6520953"/>
            <a:ext cx="772033" cy="772033"/>
          </a:xfrm>
          <a:custGeom>
            <a:avLst/>
            <a:gdLst/>
            <a:ahLst/>
            <a:cxnLst/>
            <a:rect r="r" b="b" t="t" l="l"/>
            <a:pathLst>
              <a:path h="772033" w="772033">
                <a:moveTo>
                  <a:pt x="0" y="0"/>
                </a:moveTo>
                <a:lnTo>
                  <a:pt x="772033" y="0"/>
                </a:lnTo>
                <a:lnTo>
                  <a:pt x="772033" y="772033"/>
                </a:lnTo>
                <a:lnTo>
                  <a:pt x="0" y="7720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43010" y="6520953"/>
            <a:ext cx="772033" cy="772033"/>
          </a:xfrm>
          <a:custGeom>
            <a:avLst/>
            <a:gdLst/>
            <a:ahLst/>
            <a:cxnLst/>
            <a:rect r="r" b="b" t="t" l="l"/>
            <a:pathLst>
              <a:path h="772033" w="772033">
                <a:moveTo>
                  <a:pt x="0" y="0"/>
                </a:moveTo>
                <a:lnTo>
                  <a:pt x="772033" y="0"/>
                </a:lnTo>
                <a:lnTo>
                  <a:pt x="772033" y="772033"/>
                </a:lnTo>
                <a:lnTo>
                  <a:pt x="0" y="7720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73231" y="6505270"/>
            <a:ext cx="832145" cy="803398"/>
          </a:xfrm>
          <a:custGeom>
            <a:avLst/>
            <a:gdLst/>
            <a:ahLst/>
            <a:cxnLst/>
            <a:rect r="r" b="b" t="t" l="l"/>
            <a:pathLst>
              <a:path h="803398" w="832145">
                <a:moveTo>
                  <a:pt x="0" y="0"/>
                </a:moveTo>
                <a:lnTo>
                  <a:pt x="832145" y="0"/>
                </a:lnTo>
                <a:lnTo>
                  <a:pt x="832145" y="803399"/>
                </a:lnTo>
                <a:lnTo>
                  <a:pt x="0" y="8033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39339" y="6520953"/>
            <a:ext cx="803398" cy="803398"/>
          </a:xfrm>
          <a:custGeom>
            <a:avLst/>
            <a:gdLst/>
            <a:ahLst/>
            <a:cxnLst/>
            <a:rect r="r" b="b" t="t" l="l"/>
            <a:pathLst>
              <a:path h="803398" w="803398">
                <a:moveTo>
                  <a:pt x="0" y="0"/>
                </a:moveTo>
                <a:lnTo>
                  <a:pt x="803398" y="0"/>
                </a:lnTo>
                <a:lnTo>
                  <a:pt x="803398" y="803398"/>
                </a:lnTo>
                <a:lnTo>
                  <a:pt x="0" y="8033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57287" y="6520953"/>
            <a:ext cx="772033" cy="772033"/>
          </a:xfrm>
          <a:custGeom>
            <a:avLst/>
            <a:gdLst/>
            <a:ahLst/>
            <a:cxnLst/>
            <a:rect r="r" b="b" t="t" l="l"/>
            <a:pathLst>
              <a:path h="772033" w="772033">
                <a:moveTo>
                  <a:pt x="0" y="0"/>
                </a:moveTo>
                <a:lnTo>
                  <a:pt x="772033" y="0"/>
                </a:lnTo>
                <a:lnTo>
                  <a:pt x="772033" y="772033"/>
                </a:lnTo>
                <a:lnTo>
                  <a:pt x="0" y="7720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53039" y="8200547"/>
            <a:ext cx="642719" cy="803398"/>
          </a:xfrm>
          <a:custGeom>
            <a:avLst/>
            <a:gdLst/>
            <a:ahLst/>
            <a:cxnLst/>
            <a:rect r="r" b="b" t="t" l="l"/>
            <a:pathLst>
              <a:path h="803398" w="642719">
                <a:moveTo>
                  <a:pt x="0" y="0"/>
                </a:moveTo>
                <a:lnTo>
                  <a:pt x="642718" y="0"/>
                </a:lnTo>
                <a:lnTo>
                  <a:pt x="642718" y="803399"/>
                </a:lnTo>
                <a:lnTo>
                  <a:pt x="0" y="8033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15864" y="8200547"/>
            <a:ext cx="1020483" cy="803398"/>
          </a:xfrm>
          <a:custGeom>
            <a:avLst/>
            <a:gdLst/>
            <a:ahLst/>
            <a:cxnLst/>
            <a:rect r="r" b="b" t="t" l="l"/>
            <a:pathLst>
              <a:path h="803398" w="1020483">
                <a:moveTo>
                  <a:pt x="0" y="0"/>
                </a:moveTo>
                <a:lnTo>
                  <a:pt x="1020483" y="0"/>
                </a:lnTo>
                <a:lnTo>
                  <a:pt x="1020483" y="803399"/>
                </a:lnTo>
                <a:lnTo>
                  <a:pt x="0" y="80339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32887" y="8200547"/>
            <a:ext cx="706991" cy="803398"/>
          </a:xfrm>
          <a:custGeom>
            <a:avLst/>
            <a:gdLst/>
            <a:ahLst/>
            <a:cxnLst/>
            <a:rect r="r" b="b" t="t" l="l"/>
            <a:pathLst>
              <a:path h="803398" w="706991">
                <a:moveTo>
                  <a:pt x="0" y="0"/>
                </a:moveTo>
                <a:lnTo>
                  <a:pt x="706991" y="0"/>
                </a:lnTo>
                <a:lnTo>
                  <a:pt x="706991" y="803399"/>
                </a:lnTo>
                <a:lnTo>
                  <a:pt x="0" y="8033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59789" y="8216230"/>
            <a:ext cx="756655" cy="803398"/>
          </a:xfrm>
          <a:custGeom>
            <a:avLst/>
            <a:gdLst/>
            <a:ahLst/>
            <a:cxnLst/>
            <a:rect r="r" b="b" t="t" l="l"/>
            <a:pathLst>
              <a:path h="803398" w="756655">
                <a:moveTo>
                  <a:pt x="0" y="0"/>
                </a:moveTo>
                <a:lnTo>
                  <a:pt x="756655" y="0"/>
                </a:lnTo>
                <a:lnTo>
                  <a:pt x="756655" y="803398"/>
                </a:lnTo>
                <a:lnTo>
                  <a:pt x="0" y="80339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13970" y="8200547"/>
            <a:ext cx="452825" cy="803398"/>
          </a:xfrm>
          <a:custGeom>
            <a:avLst/>
            <a:gdLst/>
            <a:ahLst/>
            <a:cxnLst/>
            <a:rect r="r" b="b" t="t" l="l"/>
            <a:pathLst>
              <a:path h="803398" w="452825">
                <a:moveTo>
                  <a:pt x="0" y="0"/>
                </a:moveTo>
                <a:lnTo>
                  <a:pt x="452825" y="0"/>
                </a:lnTo>
                <a:lnTo>
                  <a:pt x="452825" y="803399"/>
                </a:lnTo>
                <a:lnTo>
                  <a:pt x="0" y="80339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569816" y="4825676"/>
            <a:ext cx="815006" cy="772033"/>
          </a:xfrm>
          <a:custGeom>
            <a:avLst/>
            <a:gdLst/>
            <a:ahLst/>
            <a:cxnLst/>
            <a:rect r="r" b="b" t="t" l="l"/>
            <a:pathLst>
              <a:path h="772033" w="815006">
                <a:moveTo>
                  <a:pt x="0" y="0"/>
                </a:moveTo>
                <a:lnTo>
                  <a:pt x="815007" y="0"/>
                </a:lnTo>
                <a:lnTo>
                  <a:pt x="815007" y="772033"/>
                </a:lnTo>
                <a:lnTo>
                  <a:pt x="0" y="77203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620214" y="4825676"/>
            <a:ext cx="617627" cy="772033"/>
          </a:xfrm>
          <a:custGeom>
            <a:avLst/>
            <a:gdLst/>
            <a:ahLst/>
            <a:cxnLst/>
            <a:rect r="r" b="b" t="t" l="l"/>
            <a:pathLst>
              <a:path h="772033" w="617627">
                <a:moveTo>
                  <a:pt x="0" y="0"/>
                </a:moveTo>
                <a:lnTo>
                  <a:pt x="617626" y="0"/>
                </a:lnTo>
                <a:lnTo>
                  <a:pt x="617626" y="772033"/>
                </a:lnTo>
                <a:lnTo>
                  <a:pt x="0" y="77203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503287" y="4825676"/>
            <a:ext cx="772033" cy="772033"/>
          </a:xfrm>
          <a:custGeom>
            <a:avLst/>
            <a:gdLst/>
            <a:ahLst/>
            <a:cxnLst/>
            <a:rect r="r" b="b" t="t" l="l"/>
            <a:pathLst>
              <a:path h="772033" w="772033">
                <a:moveTo>
                  <a:pt x="0" y="0"/>
                </a:moveTo>
                <a:lnTo>
                  <a:pt x="772033" y="0"/>
                </a:lnTo>
                <a:lnTo>
                  <a:pt x="772033" y="772033"/>
                </a:lnTo>
                <a:lnTo>
                  <a:pt x="0" y="77203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365632" y="4825676"/>
            <a:ext cx="750812" cy="803398"/>
          </a:xfrm>
          <a:custGeom>
            <a:avLst/>
            <a:gdLst/>
            <a:ahLst/>
            <a:cxnLst/>
            <a:rect r="r" b="b" t="t" l="l"/>
            <a:pathLst>
              <a:path h="803398" w="750812">
                <a:moveTo>
                  <a:pt x="0" y="0"/>
                </a:moveTo>
                <a:lnTo>
                  <a:pt x="750812" y="0"/>
                </a:lnTo>
                <a:lnTo>
                  <a:pt x="750812" y="803399"/>
                </a:lnTo>
                <a:lnTo>
                  <a:pt x="0" y="80339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751830" y="4809994"/>
            <a:ext cx="782948" cy="803398"/>
          </a:xfrm>
          <a:custGeom>
            <a:avLst/>
            <a:gdLst/>
            <a:ahLst/>
            <a:cxnLst/>
            <a:rect r="r" b="b" t="t" l="l"/>
            <a:pathLst>
              <a:path h="803398" w="782948">
                <a:moveTo>
                  <a:pt x="0" y="0"/>
                </a:moveTo>
                <a:lnTo>
                  <a:pt x="782948" y="0"/>
                </a:lnTo>
                <a:lnTo>
                  <a:pt x="782948" y="803398"/>
                </a:lnTo>
                <a:lnTo>
                  <a:pt x="0" y="80339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642538" y="3130399"/>
            <a:ext cx="669563" cy="772033"/>
          </a:xfrm>
          <a:custGeom>
            <a:avLst/>
            <a:gdLst/>
            <a:ahLst/>
            <a:cxnLst/>
            <a:rect r="r" b="b" t="t" l="l"/>
            <a:pathLst>
              <a:path h="772033" w="669563">
                <a:moveTo>
                  <a:pt x="0" y="0"/>
                </a:moveTo>
                <a:lnTo>
                  <a:pt x="669563" y="0"/>
                </a:lnTo>
                <a:lnTo>
                  <a:pt x="669563" y="772034"/>
                </a:lnTo>
                <a:lnTo>
                  <a:pt x="0" y="772034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590034" y="3130399"/>
            <a:ext cx="677986" cy="772033"/>
          </a:xfrm>
          <a:custGeom>
            <a:avLst/>
            <a:gdLst/>
            <a:ahLst/>
            <a:cxnLst/>
            <a:rect r="r" b="b" t="t" l="l"/>
            <a:pathLst>
              <a:path h="772033" w="677986">
                <a:moveTo>
                  <a:pt x="0" y="0"/>
                </a:moveTo>
                <a:lnTo>
                  <a:pt x="677986" y="0"/>
                </a:lnTo>
                <a:lnTo>
                  <a:pt x="677986" y="772034"/>
                </a:lnTo>
                <a:lnTo>
                  <a:pt x="0" y="772034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503287" y="3130399"/>
            <a:ext cx="772033" cy="772033"/>
          </a:xfrm>
          <a:custGeom>
            <a:avLst/>
            <a:gdLst/>
            <a:ahLst/>
            <a:cxnLst/>
            <a:rect r="r" b="b" t="t" l="l"/>
            <a:pathLst>
              <a:path h="772033" w="772033">
                <a:moveTo>
                  <a:pt x="0" y="0"/>
                </a:moveTo>
                <a:lnTo>
                  <a:pt x="772033" y="0"/>
                </a:lnTo>
                <a:lnTo>
                  <a:pt x="772033" y="772034"/>
                </a:lnTo>
                <a:lnTo>
                  <a:pt x="0" y="772034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423331" y="3130399"/>
            <a:ext cx="635415" cy="803398"/>
          </a:xfrm>
          <a:custGeom>
            <a:avLst/>
            <a:gdLst/>
            <a:ahLst/>
            <a:cxnLst/>
            <a:rect r="r" b="b" t="t" l="l"/>
            <a:pathLst>
              <a:path h="803398" w="635415">
                <a:moveTo>
                  <a:pt x="0" y="0"/>
                </a:moveTo>
                <a:lnTo>
                  <a:pt x="635415" y="0"/>
                </a:lnTo>
                <a:lnTo>
                  <a:pt x="635415" y="803399"/>
                </a:lnTo>
                <a:lnTo>
                  <a:pt x="0" y="80339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751830" y="3124942"/>
            <a:ext cx="782948" cy="782948"/>
          </a:xfrm>
          <a:custGeom>
            <a:avLst/>
            <a:gdLst/>
            <a:ahLst/>
            <a:cxnLst/>
            <a:rect r="r" b="b" t="t" l="l"/>
            <a:pathLst>
              <a:path h="782948" w="782948">
                <a:moveTo>
                  <a:pt x="0" y="0"/>
                </a:moveTo>
                <a:lnTo>
                  <a:pt x="782948" y="0"/>
                </a:lnTo>
                <a:lnTo>
                  <a:pt x="782948" y="782948"/>
                </a:lnTo>
                <a:lnTo>
                  <a:pt x="0" y="7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753102" y="1372042"/>
            <a:ext cx="450587" cy="772033"/>
          </a:xfrm>
          <a:custGeom>
            <a:avLst/>
            <a:gdLst/>
            <a:ahLst/>
            <a:cxnLst/>
            <a:rect r="r" b="b" t="t" l="l"/>
            <a:pathLst>
              <a:path h="772033" w="450587">
                <a:moveTo>
                  <a:pt x="0" y="0"/>
                </a:moveTo>
                <a:lnTo>
                  <a:pt x="450586" y="0"/>
                </a:lnTo>
                <a:lnTo>
                  <a:pt x="450586" y="772033"/>
                </a:lnTo>
                <a:lnTo>
                  <a:pt x="0" y="772033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624798" y="1372042"/>
            <a:ext cx="610608" cy="772033"/>
          </a:xfrm>
          <a:custGeom>
            <a:avLst/>
            <a:gdLst/>
            <a:ahLst/>
            <a:cxnLst/>
            <a:rect r="r" b="b" t="t" l="l"/>
            <a:pathLst>
              <a:path h="772033" w="610608">
                <a:moveTo>
                  <a:pt x="0" y="0"/>
                </a:moveTo>
                <a:lnTo>
                  <a:pt x="610608" y="0"/>
                </a:lnTo>
                <a:lnTo>
                  <a:pt x="610608" y="772033"/>
                </a:lnTo>
                <a:lnTo>
                  <a:pt x="0" y="772033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581566" y="1372042"/>
            <a:ext cx="617627" cy="772033"/>
          </a:xfrm>
          <a:custGeom>
            <a:avLst/>
            <a:gdLst/>
            <a:ahLst/>
            <a:cxnLst/>
            <a:rect r="r" b="b" t="t" l="l"/>
            <a:pathLst>
              <a:path h="772033" w="617627">
                <a:moveTo>
                  <a:pt x="0" y="0"/>
                </a:moveTo>
                <a:lnTo>
                  <a:pt x="617627" y="0"/>
                </a:lnTo>
                <a:lnTo>
                  <a:pt x="617627" y="772033"/>
                </a:lnTo>
                <a:lnTo>
                  <a:pt x="0" y="772033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343336" y="1372042"/>
            <a:ext cx="797556" cy="803398"/>
          </a:xfrm>
          <a:custGeom>
            <a:avLst/>
            <a:gdLst/>
            <a:ahLst/>
            <a:cxnLst/>
            <a:rect r="r" b="b" t="t" l="l"/>
            <a:pathLst>
              <a:path h="803398" w="797556">
                <a:moveTo>
                  <a:pt x="0" y="0"/>
                </a:moveTo>
                <a:lnTo>
                  <a:pt x="797556" y="0"/>
                </a:lnTo>
                <a:lnTo>
                  <a:pt x="797556" y="803399"/>
                </a:lnTo>
                <a:lnTo>
                  <a:pt x="0" y="803399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751830" y="1267372"/>
            <a:ext cx="785099" cy="981374"/>
          </a:xfrm>
          <a:custGeom>
            <a:avLst/>
            <a:gdLst/>
            <a:ahLst/>
            <a:cxnLst/>
            <a:rect r="r" b="b" t="t" l="l"/>
            <a:pathLst>
              <a:path h="981374" w="785099">
                <a:moveTo>
                  <a:pt x="0" y="0"/>
                </a:moveTo>
                <a:lnTo>
                  <a:pt x="785099" y="0"/>
                </a:lnTo>
                <a:lnTo>
                  <a:pt x="785099" y="981374"/>
                </a:lnTo>
                <a:lnTo>
                  <a:pt x="0" y="981374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028700" y="2902846"/>
            <a:ext cx="4931757" cy="3845660"/>
            <a:chOff x="0" y="0"/>
            <a:chExt cx="6575676" cy="5127546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9525"/>
              <a:ext cx="6575676" cy="2907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FFFFFF"/>
                  </a:solidFill>
                  <a:latin typeface="HK Grotesk Semi-Bold"/>
                </a:rPr>
                <a:t>Ücretsiz Kaynaklar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3174498"/>
              <a:ext cx="5987942" cy="183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09"/>
                </a:lnSpc>
                <a:spcBef>
                  <a:spcPct val="0"/>
                </a:spcBef>
              </a:pPr>
              <a:r>
                <a:rPr lang="en-US" sz="2650">
                  <a:solidFill>
                    <a:srgbClr val="FFFFFF"/>
                  </a:solidFill>
                  <a:latin typeface="HK Grotesk Light"/>
                </a:rPr>
                <a:t>Canva tasarımınızda bu ücretsiz ve rengi değiştirilebilir simge ve çizimleri kullanın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3434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948848"/>
            <a:ext cx="6239428" cy="2389305"/>
            <a:chOff x="0" y="0"/>
            <a:chExt cx="8319237" cy="318574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0795"/>
              <a:ext cx="8319237" cy="1470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4EC8CA"/>
                  </a:solidFill>
                  <a:latin typeface="HK Grotesk Semi-Bold"/>
                </a:rPr>
                <a:t>Problems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124866"/>
              <a:ext cx="7395655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FFFFFF"/>
                  </a:solidFill>
                  <a:latin typeface="HK Grotesk Light"/>
                </a:rPr>
                <a:t>Müşterilerin uzaktan alışveriş ve teslimat süreçlerinde daha fazla kontrol sahibi olması gerekir.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44993" y="1438084"/>
            <a:ext cx="6914307" cy="1529278"/>
            <a:chOff x="0" y="0"/>
            <a:chExt cx="9219076" cy="203903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9219076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-30">
                  <a:solidFill>
                    <a:srgbClr val="FFFFFF"/>
                  </a:solidFill>
                  <a:latin typeface="HK Grotesk Semi-Bold"/>
                </a:rPr>
                <a:t>Ürün hassasiyeti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027058"/>
              <a:ext cx="9219076" cy="1009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HK Grotesk Light"/>
                </a:rPr>
                <a:t>Müşteriler ihtiyaç duydukları şeyleri </a:t>
              </a:r>
            </a:p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HK Grotesk Light"/>
                </a:rPr>
                <a:t>tam olarak alamıyor.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344993" y="4378861"/>
            <a:ext cx="6914307" cy="1529278"/>
            <a:chOff x="0" y="0"/>
            <a:chExt cx="9219076" cy="203903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9219076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-30">
                  <a:solidFill>
                    <a:srgbClr val="FFFFFF"/>
                  </a:solidFill>
                  <a:latin typeface="HK Grotesk Semi-Bold"/>
                </a:rPr>
                <a:t>Teslimat hassasiyeti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27058"/>
              <a:ext cx="9219076" cy="1009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HK Grotesk Light"/>
                </a:rPr>
                <a:t>Müşteriler satın aldıkları ürünleri tam olarak bekledikleri zamanda almıyor.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344993" y="7319638"/>
            <a:ext cx="6914307" cy="1529278"/>
            <a:chOff x="0" y="0"/>
            <a:chExt cx="9219076" cy="203903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9219076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-30">
                  <a:solidFill>
                    <a:srgbClr val="FFFFFF"/>
                  </a:solidFill>
                  <a:latin typeface="HK Grotesk Semi-Bold"/>
                </a:rPr>
                <a:t>Gerçek zamanlı iletişim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27058"/>
              <a:ext cx="9219076" cy="1009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HK Grotesk Light"/>
                </a:rPr>
                <a:t>Müşteriler gerçek zamanlı iletişim kuramıyor veya satın aldıkları ürünlerde son dakika değişiklikleri yapamıyor.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312656" y="1988728"/>
            <a:ext cx="684477" cy="38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4EC8CA"/>
                </a:solidFill>
                <a:latin typeface="HK Grotesk Light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12656" y="4929505"/>
            <a:ext cx="684477" cy="38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4EC8CA"/>
                </a:solidFill>
                <a:latin typeface="HK Grotesk Light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12656" y="7870282"/>
            <a:ext cx="684477" cy="38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4EC8CA"/>
                </a:solidFill>
                <a:latin typeface="HK Grotesk Light"/>
              </a:rPr>
              <a:t>24</a:t>
            </a:r>
          </a:p>
        </p:txBody>
      </p:sp>
      <p:sp>
        <p:nvSpPr>
          <p:cNvPr name="AutoShape 17" id="17"/>
          <p:cNvSpPr/>
          <p:nvPr/>
        </p:nvSpPr>
        <p:spPr>
          <a:xfrm rot="0">
            <a:off x="9312656" y="3666927"/>
            <a:ext cx="7946644" cy="0"/>
          </a:xfrm>
          <a:prstGeom prst="line">
            <a:avLst/>
          </a:prstGeom>
          <a:ln cap="rnd" w="47625">
            <a:solidFill>
              <a:srgbClr val="1B1B1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0">
            <a:off x="9312656" y="6675707"/>
            <a:ext cx="7946644" cy="0"/>
          </a:xfrm>
          <a:prstGeom prst="line">
            <a:avLst/>
          </a:prstGeom>
          <a:ln cap="rnd" w="47625">
            <a:solidFill>
              <a:srgbClr val="1B1B1B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0074" y="6472860"/>
            <a:ext cx="4095787" cy="2024578"/>
            <a:chOff x="0" y="0"/>
            <a:chExt cx="5461049" cy="269943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5461049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-30">
                  <a:solidFill>
                    <a:srgbClr val="FFFFFF"/>
                  </a:solidFill>
                  <a:latin typeface="HK Grotesk Semi-Bold"/>
                </a:rPr>
                <a:t>Özel alışveriş arkadaşları.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684918"/>
              <a:ext cx="5461049" cy="1009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HK Grotesk Light"/>
                </a:rPr>
                <a:t>Müşterilere kişisel alışveriş danışmanları atanacak.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0074" y="1399038"/>
            <a:ext cx="12823211" cy="2024180"/>
            <a:chOff x="0" y="0"/>
            <a:chExt cx="17097614" cy="269890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7097614" cy="14725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4EC8CA"/>
                  </a:solidFill>
                  <a:latin typeface="HK Grotesk Semi-Bold"/>
                </a:rPr>
                <a:t>Çözümler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076183"/>
              <a:ext cx="15199478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HK Grotesk Light"/>
                </a:rPr>
                <a:t>Çok daha hassas ve gerçek zamanlı alışveriş seçenekleri sunuyoruz.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516126" y="6472860"/>
            <a:ext cx="4095787" cy="2415103"/>
            <a:chOff x="0" y="0"/>
            <a:chExt cx="5461049" cy="322013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5461049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-30">
                  <a:solidFill>
                    <a:srgbClr val="FFFFFF"/>
                  </a:solidFill>
                  <a:latin typeface="HK Grotesk Semi-Bold"/>
                </a:rPr>
                <a:t>Canlı video yayınıyla alışveriş deneyimi.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684918"/>
              <a:ext cx="5461049" cy="15275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HK Grotesk Light"/>
                </a:rPr>
                <a:t>Özel alışveriş danışmanlarını izleyebilir ve gerçek zamanlı iletişim kurabilirler.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117415" y="6472860"/>
            <a:ext cx="4095787" cy="2024578"/>
            <a:chOff x="0" y="0"/>
            <a:chExt cx="5461049" cy="269943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5461049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-30">
                  <a:solidFill>
                    <a:srgbClr val="FFFFFF"/>
                  </a:solidFill>
                  <a:latin typeface="HK Grotesk Semi-Bold"/>
                </a:rPr>
                <a:t>Gerçek zamanlı gönderi takibi.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694443"/>
              <a:ext cx="5461049" cy="961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74"/>
                </a:lnSpc>
              </a:pPr>
              <a:r>
                <a:rPr lang="en-US" sz="2125">
                  <a:solidFill>
                    <a:srgbClr val="FFFFFF"/>
                  </a:solidFill>
                  <a:latin typeface="HK Grotesk Light"/>
                </a:rPr>
                <a:t>GPS takibi ile gönderi durumunu gerçek zamanlı olarak görebilirler.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5137024"/>
            <a:ext cx="684477" cy="38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4EC8CA"/>
                </a:solidFill>
                <a:latin typeface="HK Grotesk Light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15689" y="5137024"/>
            <a:ext cx="684477" cy="38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4EC8CA"/>
                </a:solidFill>
                <a:latin typeface="HK Grotesk Light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16978" y="5137024"/>
            <a:ext cx="684477" cy="38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4EC8CA"/>
                </a:solidFill>
                <a:latin typeface="HK Grotesk Light"/>
              </a:rPr>
              <a:t>24</a:t>
            </a:r>
          </a:p>
        </p:txBody>
      </p:sp>
      <p:sp>
        <p:nvSpPr>
          <p:cNvPr name="AutoShape 17" id="17"/>
          <p:cNvSpPr/>
          <p:nvPr/>
        </p:nvSpPr>
        <p:spPr>
          <a:xfrm rot="0">
            <a:off x="1713177" y="5351971"/>
            <a:ext cx="3411747" cy="0"/>
          </a:xfrm>
          <a:prstGeom prst="line">
            <a:avLst/>
          </a:prstGeom>
          <a:ln cap="rnd" w="47625">
            <a:solidFill>
              <a:srgbClr val="34343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0">
            <a:off x="7200166" y="5328159"/>
            <a:ext cx="3411747" cy="0"/>
          </a:xfrm>
          <a:prstGeom prst="line">
            <a:avLst/>
          </a:prstGeom>
          <a:ln cap="rnd" w="47625">
            <a:solidFill>
              <a:srgbClr val="34343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0">
            <a:off x="12801455" y="5328159"/>
            <a:ext cx="3411747" cy="0"/>
          </a:xfrm>
          <a:prstGeom prst="line">
            <a:avLst/>
          </a:prstGeom>
          <a:ln cap="rnd" w="47625">
            <a:solidFill>
              <a:srgbClr val="343434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0"/>
            <a:ext cx="9144000" cy="10287000"/>
          </a:xfrm>
          <a:custGeom>
            <a:avLst/>
            <a:gdLst/>
            <a:ahLst/>
            <a:cxnLst/>
            <a:rect r="r" b="b" t="t" l="l"/>
            <a:pathLst>
              <a:path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875" t="0" r="-1687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492970"/>
            <a:ext cx="7101101" cy="5301059"/>
            <a:chOff x="0" y="0"/>
            <a:chExt cx="9468135" cy="706807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5784956"/>
              <a:ext cx="8028366" cy="1283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HK Grotesk Light"/>
                </a:rPr>
                <a:t>Size çığır açan gerçek zamanlı bir uzaktan alışveriş deneyimi sunuyoruz.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4775"/>
              <a:ext cx="9468135" cy="4568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200"/>
                </a:lnSpc>
              </a:pPr>
              <a:r>
                <a:rPr lang="en-US" sz="12000" spc="-120">
                  <a:solidFill>
                    <a:srgbClr val="FFFFFF"/>
                  </a:solidFill>
                  <a:latin typeface="HK Grotesk Semi-Bold"/>
                </a:rPr>
                <a:t>DükkanX Alışveriş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3434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439936"/>
            <a:ext cx="15224171" cy="2121522"/>
            <a:chOff x="0" y="0"/>
            <a:chExt cx="20298895" cy="282869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20298895" cy="14710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639"/>
                </a:lnSpc>
              </a:pPr>
              <a:r>
                <a:rPr lang="en-US" sz="7199">
                  <a:solidFill>
                    <a:srgbClr val="FFFFFF"/>
                  </a:solidFill>
                  <a:latin typeface="HK Grotesk Semi-Bold"/>
                </a:rPr>
                <a:t>Nasıl Başladık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205973"/>
              <a:ext cx="18877234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HK Grotesk Light"/>
                </a:rPr>
                <a:t>DükkanX Alışveriş basit bir soruyla başladı: Uzaktan alışverişi nasıl daha iyi hâle getirebiliriz?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6101600"/>
            <a:ext cx="16230600" cy="0"/>
          </a:xfrm>
          <a:prstGeom prst="line">
            <a:avLst/>
          </a:prstGeom>
          <a:ln cap="rnd" w="47625">
            <a:solidFill>
              <a:srgbClr val="1B1B1B"/>
            </a:solidFill>
            <a:prstDash val="sysDot"/>
            <a:headEnd type="none" len="sm" w="sm"/>
            <a:tailEnd type="triangle" len="med" w="lg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6621460"/>
            <a:ext cx="3498188" cy="1207838"/>
            <a:chOff x="0" y="0"/>
            <a:chExt cx="4664251" cy="161045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4664251" cy="493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4EC8CA"/>
                  </a:solidFill>
                  <a:latin typeface="HK Grotesk Light"/>
                </a:rPr>
                <a:t>ÖN TOHUM FİNANSMANI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93908"/>
              <a:ext cx="4664251" cy="11140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HK Grotesk Medium"/>
                </a:rPr>
                <a:t>2017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6007022"/>
            <a:ext cx="236780" cy="23678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EC8CA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272837" y="6621460"/>
            <a:ext cx="3498188" cy="1207838"/>
            <a:chOff x="0" y="0"/>
            <a:chExt cx="4664251" cy="161045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4664251" cy="493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4EC8CA"/>
                  </a:solidFill>
                  <a:latin typeface="HK Grotesk Light"/>
                </a:rPr>
                <a:t>TOHUM FİNANSMANI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93908"/>
              <a:ext cx="4664251" cy="11140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HK Grotesk Medium"/>
                </a:rPr>
                <a:t>2019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272837" y="6007022"/>
            <a:ext cx="236780" cy="23678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EC8CA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516975" y="6621460"/>
            <a:ext cx="3498188" cy="1207838"/>
            <a:chOff x="0" y="0"/>
            <a:chExt cx="4664251" cy="161045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47625"/>
              <a:ext cx="4664251" cy="493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4EC8CA"/>
                  </a:solidFill>
                  <a:latin typeface="HK Grotesk Light"/>
                </a:rPr>
                <a:t>A SERİSİ FİNANSMAN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493908"/>
              <a:ext cx="4664251" cy="11140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HK Grotesk Medium"/>
                </a:rPr>
                <a:t>2021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16975" y="6007022"/>
            <a:ext cx="236780" cy="236780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EC8CA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3761112" y="6007022"/>
            <a:ext cx="236780" cy="236780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EC8CA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3761112" y="6573835"/>
            <a:ext cx="3498188" cy="382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4EC8CA"/>
                </a:solidFill>
                <a:latin typeface="HK Grotesk Light"/>
              </a:rPr>
              <a:t>SONRAKİ ADIMLAR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939415"/>
            <a:ext cx="5701915" cy="439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HK Grotesk Semi-Bold"/>
              </a:rPr>
              <a:t>DükkanX Alışveriş, alışverişin yeni yolu.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312656" y="1721886"/>
            <a:ext cx="7946644" cy="6843228"/>
            <a:chOff x="0" y="0"/>
            <a:chExt cx="10595525" cy="912430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8534"/>
              <a:ext cx="10192473" cy="611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-30">
                  <a:solidFill>
                    <a:srgbClr val="4EC8CA"/>
                  </a:solidFill>
                  <a:latin typeface="HK Grotesk Semi-Bold"/>
                </a:rPr>
                <a:t>Zaman, uzaktan alışverişi kucaklama zamanı.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884967"/>
              <a:ext cx="10192473" cy="1009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HK Grotesk Light"/>
                </a:rPr>
                <a:t>Giderek çok daha fazla insan evlerinin sunduğu konfordan feragat etmeden alışveriş yapmak istiyor.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348758"/>
              <a:ext cx="10192473" cy="603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29"/>
                </a:lnSpc>
              </a:pPr>
              <a:r>
                <a:rPr lang="en-US" sz="2941" spc="-29">
                  <a:solidFill>
                    <a:srgbClr val="4EC8CA"/>
                  </a:solidFill>
                  <a:latin typeface="HK Grotesk Semi-Bold"/>
                </a:rPr>
                <a:t>Zaman hizmetleri kişiselleştirme zamanı.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238296"/>
              <a:ext cx="10192473" cy="1009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HK Grotesk Light"/>
                </a:rPr>
                <a:t>Müşteriler fiş muamelesi görmek istemiyor. Onlarla iletişim kuran bir alışveriş arkadaşı istiyorlar.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802757"/>
              <a:ext cx="10192473" cy="4121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76"/>
                </a:lnSpc>
              </a:pPr>
              <a:r>
                <a:rPr lang="en-US" sz="2063" spc="-20">
                  <a:solidFill>
                    <a:srgbClr val="4EC8CA"/>
                  </a:solidFill>
                  <a:latin typeface="HK Grotesk Semi-Bold"/>
                </a:rPr>
                <a:t>Zaman, perakende alanında canlı video yayınını kucaklama zamanı.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592895"/>
              <a:ext cx="10192473" cy="15275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HK Grotesk Light"/>
                </a:rPr>
                <a:t>DükkanX müşterilere doğal bir alışveriş deneyimi sunmak için teknoloji ve geleneksel stratejileri birleştirerek alışverişte yeni yollar benimsiyor.</a:t>
              </a:r>
            </a:p>
          </p:txBody>
        </p:sp>
        <p:sp>
          <p:nvSpPr>
            <p:cNvPr name="AutoShape 10" id="10"/>
            <p:cNvSpPr/>
            <p:nvPr/>
          </p:nvSpPr>
          <p:spPr>
            <a:xfrm rot="0">
              <a:off x="0" y="2593387"/>
              <a:ext cx="10595525" cy="0"/>
            </a:xfrm>
            <a:prstGeom prst="line">
              <a:avLst/>
            </a:prstGeom>
            <a:ln cap="rnd" w="63500">
              <a:solidFill>
                <a:srgbClr val="343434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rot="0">
              <a:off x="0" y="5946716"/>
              <a:ext cx="10595525" cy="0"/>
            </a:xfrm>
            <a:prstGeom prst="line">
              <a:avLst/>
            </a:prstGeom>
            <a:ln cap="rnd" w="63500">
              <a:solidFill>
                <a:srgbClr val="343434"/>
              </a:solidFill>
              <a:prstDash val="sysDot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594360" y="3325027"/>
            <a:ext cx="19476720" cy="755633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043960" y="1409999"/>
            <a:ext cx="10200079" cy="1740223"/>
            <a:chOff x="0" y="0"/>
            <a:chExt cx="13600105" cy="232029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3600105" cy="14710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4EC8CA"/>
                  </a:solidFill>
                  <a:latin typeface="HK Grotesk Semi-Bold"/>
                </a:rPr>
                <a:t>Gidişat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697574"/>
              <a:ext cx="13600105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HK Grotesk Light"/>
                </a:rPr>
                <a:t>Ne kadar hızlı büyüdüğümüzü buradan görebilirsiniz.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34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32895"/>
            <a:ext cx="13970688" cy="1870092"/>
            <a:chOff x="0" y="0"/>
            <a:chExt cx="18627584" cy="249345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18627584" cy="1458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FFFFFF"/>
                  </a:solidFill>
                  <a:latin typeface="HK Grotesk Semi-Bold"/>
                </a:rPr>
                <a:t>Hedef kitlemiz kimler?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870733"/>
              <a:ext cx="18627584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HK Grotesk Light"/>
                </a:rPr>
                <a:t>Hem Market hem de Perakende iş modellerimizin kendi hedef pazarları var.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6701104"/>
            <a:ext cx="4902808" cy="1853001"/>
            <a:chOff x="0" y="0"/>
            <a:chExt cx="6537077" cy="247066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35450"/>
              <a:ext cx="6537077" cy="15275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HK Grotesk Light"/>
                </a:rPr>
                <a:t>Evden çıkmadan kesin ve gerçek zamanlı market alışverişi için DükkanX Alışveriş'i kullanabilirler.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6537077" cy="602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spc="-29">
                  <a:solidFill>
                    <a:srgbClr val="4EC8CA"/>
                  </a:solidFill>
                  <a:latin typeface="HK Grotesk Semi-Bold"/>
                </a:rPr>
                <a:t>Aile reisleri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57618" y="6701104"/>
            <a:ext cx="4902808" cy="1853001"/>
            <a:chOff x="0" y="0"/>
            <a:chExt cx="6537077" cy="247066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935450"/>
              <a:ext cx="6537077" cy="1382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65"/>
                </a:lnSpc>
              </a:pPr>
              <a:r>
                <a:rPr lang="en-US" sz="1975">
                  <a:solidFill>
                    <a:srgbClr val="FFFFFF"/>
                  </a:solidFill>
                  <a:latin typeface="HK Grotesk Light"/>
                </a:rPr>
                <a:t>Nihai satın almalarını gerçekleştirmeden önce dükkan içi ürünleri satın almak ve incelemek için DükkanX Alışveriş'i kullanabilirler.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6537077" cy="611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-30">
                  <a:solidFill>
                    <a:srgbClr val="4EC8CA"/>
                  </a:solidFill>
                  <a:latin typeface="HK Grotesk Semi-Bold"/>
                </a:rPr>
                <a:t>Bireysel müşteriler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5006604"/>
            <a:ext cx="514361" cy="585711"/>
          </a:xfrm>
          <a:custGeom>
            <a:avLst/>
            <a:gdLst/>
            <a:ahLst/>
            <a:cxnLst/>
            <a:rect r="r" b="b" t="t" l="l"/>
            <a:pathLst>
              <a:path h="585711" w="514361">
                <a:moveTo>
                  <a:pt x="0" y="0"/>
                </a:moveTo>
                <a:lnTo>
                  <a:pt x="514361" y="0"/>
                </a:lnTo>
                <a:lnTo>
                  <a:pt x="514361" y="585711"/>
                </a:lnTo>
                <a:lnTo>
                  <a:pt x="0" y="585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57618" y="5006604"/>
            <a:ext cx="618313" cy="585711"/>
          </a:xfrm>
          <a:custGeom>
            <a:avLst/>
            <a:gdLst/>
            <a:ahLst/>
            <a:cxnLst/>
            <a:rect r="r" b="b" t="t" l="l"/>
            <a:pathLst>
              <a:path h="585711" w="618313">
                <a:moveTo>
                  <a:pt x="0" y="0"/>
                </a:moveTo>
                <a:lnTo>
                  <a:pt x="618313" y="0"/>
                </a:lnTo>
                <a:lnTo>
                  <a:pt x="618313" y="585711"/>
                </a:lnTo>
                <a:lnTo>
                  <a:pt x="0" y="5857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rot="0">
            <a:off x="2277139" y="5275647"/>
            <a:ext cx="3654369" cy="0"/>
          </a:xfrm>
          <a:prstGeom prst="line">
            <a:avLst/>
          </a:prstGeom>
          <a:ln cap="rnd" w="47625">
            <a:solidFill>
              <a:srgbClr val="1B1B1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0">
            <a:off x="8806057" y="5275647"/>
            <a:ext cx="3654369" cy="0"/>
          </a:xfrm>
          <a:prstGeom prst="line">
            <a:avLst/>
          </a:prstGeom>
          <a:ln cap="rnd" w="47625">
            <a:solidFill>
              <a:srgbClr val="1B1B1B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50961" y="3224858"/>
            <a:ext cx="4840680" cy="1575742"/>
            <a:chOff x="0" y="0"/>
            <a:chExt cx="6454239" cy="2100989"/>
          </a:xfrm>
        </p:grpSpPr>
        <p:sp>
          <p:nvSpPr>
            <p:cNvPr name="AutoShape 3" id="3"/>
            <p:cNvSpPr/>
            <p:nvPr/>
          </p:nvSpPr>
          <p:spPr>
            <a:xfrm rot="0">
              <a:off x="0" y="1304494"/>
              <a:ext cx="6454239" cy="0"/>
            </a:xfrm>
            <a:prstGeom prst="line">
              <a:avLst/>
            </a:prstGeom>
            <a:ln cap="rnd" w="63500">
              <a:solidFill>
                <a:srgbClr val="343434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-104775"/>
              <a:ext cx="6454239" cy="11140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HK Grotesk Medium"/>
                </a:rPr>
                <a:t>1,9 Milyar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607171"/>
              <a:ext cx="6454239" cy="491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4EC8CA"/>
                  </a:solidFill>
                  <a:latin typeface="HK Grotesk Light"/>
                </a:rPr>
                <a:t>TOPLAM MEVCUT PAZAR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050961" y="5453708"/>
            <a:ext cx="4840680" cy="1575742"/>
            <a:chOff x="0" y="0"/>
            <a:chExt cx="6454239" cy="2100989"/>
          </a:xfrm>
        </p:grpSpPr>
        <p:sp>
          <p:nvSpPr>
            <p:cNvPr name="AutoShape 7" id="7"/>
            <p:cNvSpPr/>
            <p:nvPr/>
          </p:nvSpPr>
          <p:spPr>
            <a:xfrm rot="0">
              <a:off x="0" y="1304494"/>
              <a:ext cx="6454239" cy="0"/>
            </a:xfrm>
            <a:prstGeom prst="line">
              <a:avLst/>
            </a:prstGeom>
            <a:ln cap="rnd" w="63500">
              <a:solidFill>
                <a:srgbClr val="343434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-104775"/>
              <a:ext cx="6454239" cy="11140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HK Grotesk Medium"/>
                </a:rPr>
                <a:t>53 Milyon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607171"/>
              <a:ext cx="6454239" cy="491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4EC8CA"/>
                  </a:solidFill>
                  <a:latin typeface="HK Grotesk Light"/>
                </a:rPr>
                <a:t>ERIŞILEBILIR MEVCUT PAZAR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050961" y="7682558"/>
            <a:ext cx="4840680" cy="1575742"/>
            <a:chOff x="0" y="0"/>
            <a:chExt cx="6454239" cy="2100989"/>
          </a:xfrm>
        </p:grpSpPr>
        <p:sp>
          <p:nvSpPr>
            <p:cNvPr name="AutoShape 11" id="11"/>
            <p:cNvSpPr/>
            <p:nvPr/>
          </p:nvSpPr>
          <p:spPr>
            <a:xfrm rot="0">
              <a:off x="0" y="1304494"/>
              <a:ext cx="6454239" cy="0"/>
            </a:xfrm>
            <a:prstGeom prst="line">
              <a:avLst/>
            </a:prstGeom>
            <a:ln cap="rnd" w="63500">
              <a:solidFill>
                <a:srgbClr val="343434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-104775"/>
              <a:ext cx="6454239" cy="11140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HK Grotesk Medium"/>
                </a:rPr>
                <a:t>10 Milyon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607171"/>
              <a:ext cx="6454239" cy="4912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4EC8CA"/>
                  </a:solidFill>
                  <a:latin typeface="HK Grotesk Light"/>
                </a:rPr>
                <a:t>PAZAR PAYI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050961" y="1019175"/>
            <a:ext cx="5951039" cy="963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2"/>
              </a:lnSpc>
            </a:pPr>
            <a:r>
              <a:rPr lang="en-US" sz="6302">
                <a:solidFill>
                  <a:srgbClr val="FFFFFF"/>
                </a:solidFill>
                <a:latin typeface="HK Grotesk Semi-Bold"/>
              </a:rPr>
              <a:t>Pazar Büyüklüğü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DAF8ZpDk7B4</dc:identifier>
  <dcterms:modified xsi:type="dcterms:W3CDTF">2011-08-01T06:04:30Z</dcterms:modified>
  <cp:revision>1</cp:revision>
  <dc:title>gree</dc:title>
</cp:coreProperties>
</file>